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7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71" r:id="rId10"/>
    <p:sldId id="263" r:id="rId11"/>
    <p:sldId id="265" r:id="rId12"/>
    <p:sldId id="266" r:id="rId13"/>
    <p:sldId id="272" r:id="rId14"/>
    <p:sldId id="273" r:id="rId15"/>
    <p:sldId id="279" r:id="rId16"/>
    <p:sldId id="268" r:id="rId17"/>
    <p:sldId id="274" r:id="rId18"/>
    <p:sldId id="275" r:id="rId19"/>
    <p:sldId id="280" r:id="rId20"/>
    <p:sldId id="276" r:id="rId21"/>
    <p:sldId id="269" r:id="rId22"/>
    <p:sldId id="277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31431-3060-4D33-BF93-22B5AB20B28D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763FF-FCC2-48FA-85B2-408DB88952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14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763FF-FCC2-48FA-85B2-408DB889521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00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763FF-FCC2-48FA-85B2-408DB889521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6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9091-9973-42A8-B592-0211FC313CA3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EADA6-B86B-408A-86BB-E3DEBB3D8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4624"/>
            <a:ext cx="5943600" cy="2514600"/>
          </a:xfrm>
        </p:spPr>
        <p:txBody>
          <a:bodyPr/>
          <a:lstStyle/>
          <a:p>
            <a:pPr eaLnBrk="1" hangingPunct="1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</a:p>
          <a:p>
            <a:pPr eaLnBrk="1" hangingPunct="1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Факултет медицински</a:t>
            </a:r>
            <a:r>
              <a:rPr lang="sr-Cyrl-C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наука</a:t>
            </a:r>
          </a:p>
          <a:p>
            <a:pPr eaLnBrk="1" hangingPunct="1"/>
            <a:endParaRPr lang="sr-Cyrl-C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</a:p>
          <a:p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В24 Основи фармакогнозије и фитотерапије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28600" y="1433438"/>
            <a:ext cx="8686800" cy="514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endParaRPr lang="en-US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1200" b="1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R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Фитопрепарати у третману обољења кардиоваскуларног, респираторног, урогениталног и обољења централног нервног система.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RS" sz="2200" b="1" dirty="0">
                <a:latin typeface="Times New Roman" pitchFamily="18" charset="0"/>
              </a:rPr>
              <a:t>                                                                        </a:t>
            </a:r>
            <a:endParaRPr lang="en-US" sz="2200" b="1" dirty="0"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r>
              <a:rPr lang="sr-Cyrl-R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доц. др</a:t>
            </a:r>
            <a:r>
              <a:rPr lang="sr-Cyrl-C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Мирослав Соврлић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en-US" sz="2000" dirty="0">
              <a:latin typeface="Times New Roman" pitchFamily="18" charset="0"/>
            </a:endParaRPr>
          </a:p>
        </p:txBody>
      </p:sp>
      <p:pic>
        <p:nvPicPr>
          <p:cNvPr id="2053" name="Picture 5" descr="C:\Users\Sovrlic\Desktop\FMN-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514475" cy="1514475"/>
          </a:xfrm>
          <a:prstGeom prst="rect">
            <a:avLst/>
          </a:prstGeom>
          <a:noFill/>
        </p:spPr>
      </p:pic>
      <p:pic>
        <p:nvPicPr>
          <p:cNvPr id="6" name="Picture 5" descr="C:\Users\Administrator\AppData\Local\Microsoft\Windows\INetCache\Content.Word\Grbovi fakulteta i univerziteta.tif"/>
          <p:cNvPicPr/>
          <p:nvPr/>
        </p:nvPicPr>
        <p:blipFill>
          <a:blip r:embed="rId3" cstate="print"/>
          <a:srcRect l="6117" t="22653" r="52824" b="8899"/>
          <a:stretch>
            <a:fillRect/>
          </a:stretch>
        </p:blipFill>
        <p:spPr bwMode="auto">
          <a:xfrm>
            <a:off x="636380" y="304800"/>
            <a:ext cx="111622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Ephedra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Садржи алкалоиде: ефедрин, псеудоефедрин,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норпсеудоефедрин и др. Има адренергичка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својства и користи се као носни деконгестив,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стимулус нервног система и за лечење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бронхијалне астме.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Због свог адренергичког дејства, има низ нежељених ефеката на ЦНС: нервоза, несаница, хиперактивност; на КВС: тахикардија, повећање систолног и дијастолног притиска; на гастроинтесинални тракт: мучнина и повраћање. 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Различити производи који садрже ефедрин се 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налазе неосновано на тржишту за смањење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апетита, за побољшање концентрације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Велики је број злоупотребе ефедрина.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ephed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908720"/>
            <a:ext cx="3071834" cy="2214578"/>
          </a:xfrm>
          <a:prstGeom prst="rect">
            <a:avLst/>
          </a:prstGeom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916091" y="4437112"/>
          <a:ext cx="2496743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1887751" imgH="1306932" progId="ChemDraw.Document.6.0">
                  <p:embed/>
                </p:oleObj>
              </mc:Choice>
              <mc:Fallback>
                <p:oleObj name="CS ChemDraw Drawing" r:id="rId3" imgW="1887751" imgH="1306932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6091" y="4437112"/>
                        <a:ext cx="2496743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6256" y="6237312"/>
            <a:ext cx="1157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ефедрин</a:t>
            </a:r>
            <a:endParaRPr lang="en-US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rbion_IslandskiLisaj_kutija_SRBIJA_web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692696"/>
            <a:ext cx="2342032" cy="271680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04867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Lichen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islandicus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Исландски лишај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Садржи горке материје и слузи</a:t>
            </a:r>
          </a:p>
          <a:p>
            <a:pPr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(лихенин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у води растворан полисахарид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 које делују</a:t>
            </a:r>
          </a:p>
          <a:p>
            <a:pPr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заштитно на надражену слузницу и супримирају рефлекс</a:t>
            </a:r>
          </a:p>
          <a:p>
            <a:pPr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на кашаљ. Користи се у облику екстракта, тинктура, </a:t>
            </a:r>
          </a:p>
          <a:p>
            <a:pPr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сирупа, а у последње време се све чешће користе пастиле са</a:t>
            </a:r>
          </a:p>
          <a:p>
            <a:pPr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екстрактом исландског лишаја.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Althaea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officinalis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(Бели слез)</a:t>
            </a:r>
          </a:p>
          <a:p>
            <a:pPr algn="just"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Као дрога се користи корен. Слузи имају умирујући ефекат</a:t>
            </a:r>
          </a:p>
          <a:p>
            <a:pPr algn="just">
              <a:lnSpc>
                <a:spcPct val="150000"/>
              </a:lnSpc>
              <a:buNone/>
            </a:pP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суви кашаљ јер облажу слузницу блокирајући контакт иританса</a:t>
            </a:r>
          </a:p>
          <a:p>
            <a:pPr algn="just"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рецептора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 у центар у мозгу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шаљу надражај на кашаљ</a:t>
            </a:r>
            <a:r>
              <a:rPr lang="sr-Cyrl-RS" sz="2200" dirty="0"/>
              <a:t>.</a:t>
            </a:r>
            <a:r>
              <a:rPr lang="vi-VN" sz="2200" dirty="0"/>
              <a:t> </a:t>
            </a:r>
            <a:endParaRPr lang="sr-Cyrl-RS" sz="2200" dirty="0"/>
          </a:p>
          <a:p>
            <a:pPr algn="just">
              <a:lnSpc>
                <a:spcPct val="150000"/>
              </a:lnSpc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Чај се припрема хладном мацерацијом</a:t>
            </a:r>
            <a:r>
              <a:rPr lang="sr-Cyrl-RS" sz="2200" dirty="0"/>
              <a:t>.</a:t>
            </a:r>
          </a:p>
          <a:p>
            <a:pPr algn="just"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BELI SLEZ-500x5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02" y="4077072"/>
            <a:ext cx="1500198" cy="18573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Plantago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lancelota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Боквица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слузи, флавоноиде,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фенолкарбонске киселине, танине, ензиме,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витамин Ц. Као дрога се користе корен, 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листови и семе. Користи се за лечење и 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ублажавање симптома сувог кашља који настаје као 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последица инфекција дисајних путева. 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Припрема се хладном мацерацијом.</a:t>
            </a:r>
          </a:p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Ulmus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rubra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Брест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слузи, танине, фитостероле, горке материје. </a:t>
            </a:r>
          </a:p>
          <a:p>
            <a:pPr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дрога се користе цветови и кора.</a:t>
            </a: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14290"/>
            <a:ext cx="2143125" cy="2143125"/>
          </a:xfrm>
          <a:prstGeom prst="rect">
            <a:avLst/>
          </a:prstGeom>
        </p:spPr>
      </p:pic>
      <p:pic>
        <p:nvPicPr>
          <p:cNvPr id="5" name="Picture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143116"/>
            <a:ext cx="3181350" cy="1438275"/>
          </a:xfrm>
          <a:prstGeom prst="rect">
            <a:avLst/>
          </a:prstGeom>
        </p:spPr>
      </p:pic>
      <p:pic>
        <p:nvPicPr>
          <p:cNvPr id="6" name="Picture 5" descr="250px-East_Coker_elm,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4143380"/>
            <a:ext cx="2071702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Primulae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radix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(Корен јагорчевине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велики проценат сапонина;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Употребаљава се за израду декокта, инфуза и сирупа који се примењују као експекторанси.</a:t>
            </a:r>
          </a:p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Senegae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radix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(K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орен с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неге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сапонине;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Употребљава се као експекторанс најчешће у облику декокта и сирупа.</a:t>
            </a:r>
          </a:p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Glycyrrhizae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radix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(Корен сладића)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сапонине са глициризином (50 пута слађи од шећера);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Експекторанс са секретолитичким деловањем;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Коригенс укуса</a:t>
            </a:r>
          </a:p>
        </p:txBody>
      </p:sp>
      <p:pic>
        <p:nvPicPr>
          <p:cNvPr id="4" name="Picture 3" descr="jagorcevina_sirup_za _kasal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60648"/>
            <a:ext cx="2643174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sladi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5000636"/>
            <a:ext cx="314324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hymi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folium 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(лист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тимијана)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етарско уље (тимол и карвакол)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Експекторанс и благи спазмолитик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Састојак је официналног чаја за прса, тинктуре и сирупа од тимијана</a:t>
            </a:r>
          </a:p>
          <a:p>
            <a:pP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Eucalypti folium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лист еукалиптуса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етарско уље (цинеол)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 се у чајним мешавинама за лечење</a:t>
            </a:r>
          </a:p>
          <a:p>
            <a:pPr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    бронхитиса и астме;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Употребаљава се и за инхалацију код </a:t>
            </a:r>
          </a:p>
          <a:p>
            <a:pPr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	упале уста, грла и носа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4 timijan shutters   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0"/>
            <a:ext cx="3167064" cy="2719390"/>
          </a:xfrm>
          <a:prstGeom prst="rect">
            <a:avLst/>
          </a:prstGeom>
        </p:spPr>
      </p:pic>
      <p:pic>
        <p:nvPicPr>
          <p:cNvPr id="5" name="Picture 4" descr="eukaliptu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3212976"/>
            <a:ext cx="2928926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94122"/>
          </a:xfrm>
        </p:spPr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Фитотерапија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Кардиоваскуларни систем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676456" cy="4525963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Конгестивна срчана инсуфицијенција: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Настаје као последица постепеног слабљења функције срчаног мишића;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Органи се не снабдевају адекватном количином кисеоника;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Прогресивно слаби вентрикуларна функција која утиче на појаву бројних симптома: бледило, цијаноза, аритмије, тахикардија, отежано дисање, плућни и периферни едеми, патолошко увећање срца, хипертензија...</a:t>
            </a:r>
          </a:p>
          <a:p>
            <a:endParaRPr lang="sr-Cyrl-RS" sz="26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149080"/>
            <a:ext cx="4862364" cy="2536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832" y="1772816"/>
            <a:ext cx="8229600" cy="45259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 се као допунска терапија код срчане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инсуфицијенције и поремећаја у циркулацији. 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флавоноиде, антоцијане и проантоцијанидине;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Инхибира аритмије, шири коронарне крвне судове;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Испољава позитиван инотропни и дромотропни ефекат, појачава проток крви кроз миокард;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160-900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екстракта у 2-3 појединачне дозе (минимум 6 недеља)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Нежељени ефекти: ГИТ сметње, вртоглавица, главобоља;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Интеракције: појачан ефекат кардиотоничних гликозида;</a:t>
            </a:r>
          </a:p>
        </p:txBody>
      </p:sp>
      <p:pic>
        <p:nvPicPr>
          <p:cNvPr id="4" name="Picture 3" descr="gl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36360" y="332656"/>
            <a:ext cx="3300136" cy="20927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87624" y="836712"/>
            <a:ext cx="308930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Crataegus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monogyna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5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Глог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Ginseng radix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(жен-шен)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дрога се користи корен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Антагониста канала за калцијум у васкуларном ткиву  (проширује коронарне артерије, спречава пролиферацију ћелија у глатким мишићима, повећава фибринолитичку активност у крви);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Има вазодилататорни ефекат (ослобађа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Salviae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miltiorrhizae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radix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(Дан-шен)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Проширује коронарне артерије, штити 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   миоцитне митохондријалне мембране од исхемичног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   оштећења и липидне пероксидације.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ŽEN Š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88640"/>
            <a:ext cx="285750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Salvia_miltiorrhiza_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3857628"/>
            <a:ext cx="2285984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Дроге са кардиотоничним гликозидима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Повећавају концентрацију калцијума у срчаном мишићу и тиме појачавају контракцију миокарда (позитивно инотропно деловање);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Побољшавају радну способност срчаног мишића без повећане потребе за кисеоником;</a:t>
            </a:r>
          </a:p>
          <a:p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Adonis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vernalis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(херба адониса, садржи карденолиде и флавоноиде, 1-3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дневно)</a:t>
            </a:r>
          </a:p>
          <a:p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Digitalis sp.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(лист дигиталиса, садржи карденолиде; 0,5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дневно)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Strofantus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hispidus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(семе строфантуса, садржи карденолиде, 0,1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дневно);</a:t>
            </a:r>
          </a:p>
          <a:p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Convalaria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majalis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(херба ђурђевка, садржи карденолиде, 0,15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дневно)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Nerium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oleander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(лист лијандера, садржи карденолиде, 0,15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дневно)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Urginea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maritima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(луковица приморског лука, садржи буфадиенолиде, 0,1-0,5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дневно).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Фармакокинетика кардиотоничних гликозида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Дигитоксин: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липофилан (мали број ОН група), потпуно се ресорбује у дигестивном тракту и снажно се везује за протеине плазме (кумулативни ефекат), елиминише се преко жучи и урином (дејство почиње од 1 до 4 сата након уношења и постиже максимални ефекат након 8 до 14 сати, полуживот 6 дана)</a:t>
            </a:r>
          </a:p>
          <a:p>
            <a:pPr algn="just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Дигоксин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мање липофилан (једна више ОН група), слабије се ресорбује у дигестивном тракту и везује за протеине плазме, брзо дифундује у ткива, постепено се метаболише и елиминише урином (дејство почиње пола сата до 2 сата након уношења и постиже максималан ефекат 2-6 сати након уношења, полуживот 36 сати)</a:t>
            </a:r>
          </a:p>
          <a:p>
            <a:pPr algn="just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Строфантозиди, ланатозид Ц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: јако поларна једињења, не ресорбују се у дигестивном тракту и не везују се за протеине плазме, делују брзо и брзо се метаболишу, елиминишу се урином. Користе се парентерално код акутних стања.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Фитотерапија у третману обољења уринарног тракта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6768752" cy="54006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Користе се биљни препарати који садрже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испарљива уља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флавоноиде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сапонине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танине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Технички не могу заменити синтетичке диуретике;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Механизми деловања су различити: повећавају запремину урина, проток крви кроз бубреге, брзину гломеруларне филтрације, али не утичу на ресорпцију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 Ови електролити бивају задржани у телу (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мањи значај и употреба код едема и хипертензије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Најчешћа стања код којих се препоручују биљни препарати су: пијелонефритис, уретритис, циститис и друге врсте запаљења уринарног тракта, као и превенција камена у бубрегу.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196752"/>
            <a:ext cx="1918004" cy="2939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725144"/>
            <a:ext cx="2195736" cy="130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sr-Cyrl-RS" sz="31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3100" b="1" dirty="0">
                <a:latin typeface="Times New Roman" pitchFamily="18" charset="0"/>
                <a:cs typeface="Times New Roman" pitchFamily="18" charset="0"/>
              </a:rPr>
              <a:t>Нежељена дејства кардиотоничних гликозида</a:t>
            </a:r>
            <a:br>
              <a:rPr lang="sr-Cyrl-R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Имају низак терапијски индекс (терапијска и токсична доза веома блиске);</a:t>
            </a:r>
          </a:p>
          <a:p>
            <a:pPr algn="ctr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Опасност од тровања или могућност предозирања због ефекта акумулације коју поседују нека једињења;</a:t>
            </a:r>
          </a:p>
          <a:p>
            <a:pPr algn="ctr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Примењују се искључиво у терапијским дозама, на основу препоруке и под надзором лекара.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Биљни антихипертензиви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63885"/>
            <a:ext cx="8229600" cy="485740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Allium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sativum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(Бели лук)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 се у терапији хипертензије и поремећаја циркулације, као и у превенцији атеросклерозе и патолошких поремећаја везаних за атеросклерозу и повећане количине липида у крви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Сумпорна једињења доводе до хиперполаризације васкуларних ћелија глатке мускулатуре, која резултује вазодилатацијом (смањена концентрација интрацелуларног калцијума);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Снижавају повишену концентрацију триглицерида у крви;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Смањују агрегацију тромбоцита;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600-1200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сувог екстракта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peceni_beli_luk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4926756"/>
            <a:ext cx="2915816" cy="193124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3100" b="1" dirty="0">
                <a:latin typeface="Times New Roman" pitchFamily="18" charset="0"/>
                <a:cs typeface="Times New Roman" pitchFamily="18" charset="0"/>
              </a:rPr>
              <a:t>Нежељена дејства фитопрепарата на бази белог лука</a:t>
            </a:r>
            <a:br>
              <a:rPr lang="sr-Cyrl-RS" sz="3100" b="1" dirty="0">
                <a:latin typeface="Times New Roman" pitchFamily="18" charset="0"/>
                <a:cs typeface="Times New Roman" pitchFamily="18" charset="0"/>
              </a:rPr>
            </a:br>
            <a:endParaRPr lang="en-US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Непријатан мирис коже и даха;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Алергијске реакције на кожи;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ГИТ поремећаји;</a:t>
            </a:r>
          </a:p>
          <a:p>
            <a:pPr>
              <a:lnSpc>
                <a:spcPct val="150000"/>
              </a:lnSpc>
            </a:pP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Интеракције:</a:t>
            </a:r>
          </a:p>
          <a:p>
            <a:pPr lvl="1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Појачано деловање антикоагуланаса (спонтано или продужено крварење);</a:t>
            </a:r>
          </a:p>
          <a:p>
            <a:pPr lvl="1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Појачано дејство антихипертензива;</a:t>
            </a:r>
          </a:p>
          <a:p>
            <a:pPr lvl="1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Статини;</a:t>
            </a:r>
          </a:p>
          <a:p>
            <a:pPr lvl="1"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МАО инхибитори;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Лечење венске инсуфицијенције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4847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Hippocastani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semen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(семе дивљег кестена)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 се код поремећаја периферне венске и лимфне циркулације доњих екстремитета (проширене вене);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есцин, кумарине (ескулетин), флавоноиде, сапонине итд.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Делује тако што појачава тонус крвих судова, смањује пермеабилност, појачава отпор у капиларима и спречава акумулацију леукоцита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Дозе: орално 90-150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након побољшања 35-70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mg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преузимањ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4214818"/>
            <a:ext cx="3786214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464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Pini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cortex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(Кора приморског бора)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Антиоксидантно деловање (превенција од настанка кардиоваскуларних обољења);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Штити од УВ зрачења;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Антиалергијско, имуностимулаторно и антиинфламаторно деловање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Смањује капиларну пропустљивост и повољно утиче на микроциркулацију (венска циркулација)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maritime-pine-pinus-pinaster_2-6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857628"/>
            <a:ext cx="3000364" cy="3000372"/>
          </a:xfrm>
          <a:prstGeom prst="rect">
            <a:avLst/>
          </a:prstGeom>
        </p:spPr>
      </p:pic>
      <p:pic>
        <p:nvPicPr>
          <p:cNvPr id="5" name="Picture 4" descr="преузимањ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4286256"/>
            <a:ext cx="3643338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Фитотерапија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Централни нервни систем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Биљни медикаменти се најчешће примењују код следећих стања:</a:t>
            </a:r>
          </a:p>
          <a:p>
            <a:pPr lvl="1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Несанице (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Valerianae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radix et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rhizoma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Passiflorae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herba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Melissae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folium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Lupuli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strobili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Lavandulae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aetheroleum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1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Анксиозности (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Piperis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methystici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rhizoma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Melissae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folium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Valerianae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radix et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rhizoma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Passiflorae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herba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Lavandulae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flos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1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Депресије и честих промена расположења;</a:t>
            </a:r>
          </a:p>
          <a:p>
            <a:pPr lvl="1"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Главобоље.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Valerianae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radix et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rhizoma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(корен и ризом одољена)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 валепотријате (иридоиди): изовалеренска киселина која естерификацијом (сушењем) прелази у валтрате, који у цревној флори прелазе у </a:t>
            </a:r>
            <a:r>
              <a:rPr lang="sr-Cyrl-R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балдринал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(активан облик);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Показује афинитет за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ГАБАа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рецепторе, стимулише синтезу и ослобађање ГАБЕ, а инхибира катаболизам и деградацију (инхибиција ГАБА трансаминазе)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Валепотријати умањују моторну активност и агресивно</a:t>
            </a:r>
          </a:p>
          <a:p>
            <a:pPr>
              <a:lnSpc>
                <a:spcPct val="150000"/>
              </a:lnSpc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	 понашање, олакшавају наступање сна, продубљују га </a:t>
            </a:r>
          </a:p>
          <a:p>
            <a:pPr>
              <a:lnSpc>
                <a:spcPct val="150000"/>
              </a:lnSpc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	и продужују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Дозирање: 2-3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пре спавања.</a:t>
            </a:r>
          </a:p>
        </p:txBody>
      </p:sp>
      <p:pic>
        <p:nvPicPr>
          <p:cNvPr id="4" name="Picture 3" descr="valerijana-kapi-30ml_4748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9983" y="4077072"/>
            <a:ext cx="2414017" cy="256490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7606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Piperis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methystici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rhizoma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(кава-кава)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 се код анксиозности, психичке напетости и узнемирености као замена за бензодиазепине;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Садржи: смоле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каваин, јангонин, метистицин;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Делује антиконвулзивно, анестетичко и миорелаксантно;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Блокира натријумове канале у мозгу;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Везује се за ГАБАб рецепторе;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Доза: 60-240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течног екстракта подељено у три дозе;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Може се јавити фотосензитивност,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 код пролонгиране употребе </a:t>
            </a:r>
          </a:p>
          <a:p>
            <a:pPr>
              <a:lnSpc>
                <a:spcPct val="150000"/>
              </a:lnSpc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	депигментација коже и поремећај вида.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529053"/>
            <a:ext cx="3347864" cy="232894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Депресија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Емотивни поремећај повезан са осећајем беспомоћности и одсуством самопоуздања. Јавља се интезивна туга, смањена способност концентрације и доношења одлука, губитак апетита, суицидне идеје итд.</a:t>
            </a:r>
          </a:p>
          <a:p>
            <a:pPr>
              <a:lnSpc>
                <a:spcPct val="150000"/>
              </a:lnSpc>
              <a:buNone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Биљне врсте са антидепресивним дејством:</a:t>
            </a:r>
          </a:p>
          <a:p>
            <a:pPr lvl="1">
              <a:lnSpc>
                <a:spcPct val="150000"/>
              </a:lnSpc>
            </a:pP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Corydalis cava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(коридалис)</a:t>
            </a:r>
            <a:endParaRPr lang="sr-Cyrl-RS" sz="2500" b="1" i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Artemisia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vulgaris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(артемизија)</a:t>
            </a:r>
            <a:endParaRPr lang="sr-Cyrl-RS" sz="2500" b="1" i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Origanum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majorana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(мајоран)</a:t>
            </a:r>
            <a:endParaRPr lang="sr-Cyrl-RS" sz="2500" b="1" i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Melissa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officinalis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(матичњак)</a:t>
            </a:r>
            <a:endParaRPr lang="sr-Cyrl-RS" sz="2500" b="1" i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Passiflora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incarnata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(пасифлора)</a:t>
            </a:r>
          </a:p>
          <a:p>
            <a:pPr lvl="1">
              <a:lnSpc>
                <a:spcPct val="150000"/>
              </a:lnSpc>
            </a:pP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Hypericum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perforatum</a:t>
            </a:r>
            <a:r>
              <a:rPr lang="sr-Cyrl-R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(кантарион)</a:t>
            </a:r>
            <a:endParaRPr lang="sr-Cyrl-RS" sz="25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573016"/>
            <a:ext cx="3690295" cy="2615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Hyperici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>
                <a:latin typeface="Times New Roman" pitchFamily="18" charset="0"/>
                <a:cs typeface="Times New Roman" pitchFamily="18" charset="0"/>
              </a:rPr>
              <a:t>herba</a:t>
            </a:r>
            <a:br>
              <a:rPr lang="sr-Cyrl-RS" sz="25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Кантарион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Блага до умерена депресија, нервоза, анксиозност;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Екстерно за зарастање рана и опекотина;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Изузетно велики број препарата на тржишту у скоро свим фармацеутским облицима;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Најзначајнији састојци: Хиперицин и псеудохиперицин, хиперфорин и псеудохиперфорин;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Инхибиција МАО деловањем хиперицина;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Хиперфорин инхибира преузимање серотонина, норадреналина и допамина;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Дозирање: 2-4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дроге, суви екстракт 300-900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подељено у три дозе</a:t>
            </a:r>
          </a:p>
        </p:txBody>
      </p:sp>
      <p:pic>
        <p:nvPicPr>
          <p:cNvPr id="4" name="Picture 3" descr="kantar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5143512"/>
            <a:ext cx="3357554" cy="1714488"/>
          </a:xfrm>
          <a:prstGeom prst="rect">
            <a:avLst/>
          </a:prstGeom>
        </p:spPr>
      </p:pic>
      <p:pic>
        <p:nvPicPr>
          <p:cNvPr id="5" name="Picture 4" descr="KantarionOil_a20e4d71-c8f0-457a-9068-9301aab310c3_gran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188640"/>
            <a:ext cx="2044445" cy="26666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6059016" cy="1143000"/>
          </a:xfrm>
        </p:spPr>
        <p:txBody>
          <a:bodyPr>
            <a:noAutofit/>
          </a:bodyPr>
          <a:lstStyle/>
          <a:p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Solidago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virgaurea</a:t>
            </a:r>
            <a:br>
              <a:rPr lang="sr-Cyrl-RS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(енг.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Goldenrod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Златница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 fontScale="92500"/>
          </a:bodyPr>
          <a:lstStyle/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Хемијски састав: тритерпенски сапонозиди</a:t>
            </a:r>
          </a:p>
          <a:p>
            <a:pPr marL="0" indent="0" algn="just"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(виргауреасапонозиди), фенолни гликозиди</a:t>
            </a:r>
          </a:p>
          <a:p>
            <a:pPr algn="just"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(леиокарпозид, виргауреозид А), флавоноиди, танини, полисахариди и др.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Диуретички ефекат се може преписати смеши флавоноида и сапонина;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Леиокарпозид има антиинфламаторна и аналгетичка својства јер се у цревима хидролизује до салицилне киселине;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Немачка комисија је ову биљку одобрила за лечење запаљења бубрега и бешике, као и превенцију камена и песка у бубрегу.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1002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9289" y="811"/>
            <a:ext cx="2643191" cy="27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Нежељена дејства и интеракције кантариона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531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Охрабрујући лек, много толерантнији од синтетских антидепресива;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Гастроинтестиналне сметње, вртоглавица, умор, сувоћа уста и понекад главобоља;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Фотосензибилност се јавља ретко у препорученим дозама;</a:t>
            </a:r>
          </a:p>
          <a:p>
            <a:pPr>
              <a:lnSpc>
                <a:spcPct val="150000"/>
              </a:lnSpc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Интеракције:</a:t>
            </a:r>
          </a:p>
          <a:p>
            <a:pPr lvl="1">
              <a:lnSpc>
                <a:spcPct val="150000"/>
              </a:lnSpc>
            </a:pPr>
            <a:r>
              <a:rPr lang="sr-Cyrl-RS" sz="2100" dirty="0">
                <a:latin typeface="Times New Roman" pitchFamily="18" charset="0"/>
                <a:cs typeface="Times New Roman" pitchFamily="18" charset="0"/>
              </a:rPr>
              <a:t>Ступа у интеракције са великим бројем лекова, посебно са лековима који се метаболишу преко цитохрома П450;</a:t>
            </a:r>
          </a:p>
          <a:p>
            <a:pPr lvl="1">
              <a:lnSpc>
                <a:spcPct val="150000"/>
              </a:lnSpc>
            </a:pPr>
            <a:r>
              <a:rPr lang="sr-Cyrl-RS" sz="2100" dirty="0">
                <a:latin typeface="Times New Roman" pitchFamily="18" charset="0"/>
                <a:cs typeface="Times New Roman" pitchFamily="18" charset="0"/>
              </a:rPr>
              <a:t>Посебно се наглашава његов адитивни ефекат са другим антидепресивима (пароксетин, сертралин, нефазодон) који може изазвати СЕРОТОНИНСКИ СИНДРОМ (промена менталног статуса, тремор, главобоља, </a:t>
            </a:r>
            <a:r>
              <a:rPr lang="sr-Cyrl-RS" sz="2100">
                <a:latin typeface="Times New Roman" pitchFamily="18" charset="0"/>
                <a:cs typeface="Times New Roman" pitchFamily="18" charset="0"/>
              </a:rPr>
              <a:t>мијалгија).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Petroselinum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crispum</a:t>
            </a:r>
            <a:br>
              <a:rPr lang="sr-Cyrl-RS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(енг.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Parsley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Першун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Две кључне компоненте које доприносе уроантисептичном дејству су </a:t>
            </a:r>
            <a:r>
              <a:rPr lang="sr-Cyrl-R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миристицин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апиол</a:t>
            </a:r>
            <a:r>
              <a:rPr lang="sr-Cyrl-R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Поред уроантисептичког, ова једињења делују стимулативно на материцу, па је першун некада био широко употребљаван као абортофацијенс;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Уље першуна садржи велике количине фурокумарина што може изазвати фотесензибилност приликом излагања сунчевој светлости;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 препоручује се код трудница, код особа </a:t>
            </a:r>
          </a:p>
          <a:p>
            <a:pPr algn="just"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са светлом кожом, као и код особа</a:t>
            </a:r>
          </a:p>
          <a:p>
            <a:pPr algn="just"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са оштећеним бубрезима јер делује</a:t>
            </a:r>
          </a:p>
          <a:p>
            <a:pPr algn="just"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иритантно на епител бубрега повећавајући</a:t>
            </a:r>
          </a:p>
          <a:p>
            <a:pPr algn="just"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проток крви и гломеруларну филтрацију.</a:t>
            </a:r>
          </a:p>
          <a:p>
            <a:pPr>
              <a:buNone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perc5a1un-parsley-petroselinum-hortense-580x3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005064"/>
            <a:ext cx="2643174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Juniperus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communis</a:t>
            </a:r>
            <a:br>
              <a:rPr lang="en-US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 (енг.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Common Juniper, Dwarf Juniper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) </a:t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Клека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Етарско уље клеке садржи терпенске угљоводонике, највише </a:t>
            </a:r>
            <a:r>
              <a:rPr lang="el-G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l-G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sr-Cyrl-R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пинене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сесквитерпене, алкохол </a:t>
            </a:r>
            <a:r>
              <a:rPr lang="sr-Cyrl-R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терпинен-4-ол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који је задужен за диуретичко дејство и др.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Терпени могу знатно оштетити бубреге стога се препоручује опрезна примена.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преузимањ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214686"/>
            <a:ext cx="2786082" cy="3500438"/>
          </a:xfrm>
          <a:prstGeom prst="rect">
            <a:avLst/>
          </a:prstGeom>
        </p:spPr>
      </p:pic>
      <p:pic>
        <p:nvPicPr>
          <p:cNvPr id="5" name="Picture 4" descr="_sp-kleka-prirodni-l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643314"/>
            <a:ext cx="4857784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6059016" cy="1143000"/>
          </a:xfrm>
        </p:spPr>
        <p:txBody>
          <a:bodyPr>
            <a:normAutofit fontScale="90000"/>
          </a:bodyPr>
          <a:lstStyle/>
          <a:p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Arctostaphylos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uva-ursi</a:t>
            </a:r>
            <a:br>
              <a:rPr lang="en-US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(енг.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Bearberry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) </a:t>
            </a:r>
            <a:br>
              <a:rPr lang="en-US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Медвеђе грожђе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дрога се користи лист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Uvae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ursi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folium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Активни састојци су фенолни хетерозиди </a:t>
            </a:r>
            <a:r>
              <a:rPr lang="sr-Cyrl-R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арбутозид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метиларбутозид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 се као уроантисептик и благи диуретик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би се постигао жељени ефекат потребно је извршити алкализацију урина која се у пракси постиже узимањем натријумхидрогенкарбоната у количини 6-8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или дијетом  као што су млеко, поврће, воће и воћни сокови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Листове грубо уситнити, прелити хладном водом, загрејати до кључања и оставити 15 минута да одстоји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 употребе</a:t>
            </a:r>
            <a:r>
              <a:rPr lang="sr-Cyrl-R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неопходно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 извршити</a:t>
            </a:r>
          </a:p>
          <a:p>
            <a:pPr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    алкализацију урина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uva-medvjet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429132"/>
            <a:ext cx="3357554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naturavita-uvin-h-caj-skup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0"/>
            <a:ext cx="2786050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Мање коришћене биљке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Betula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verrucosa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(сребрна или бела бреза)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Садржи флавоноиде (хиперозид и кверцетин), листови брезе су одобрени за лечење уринарног тракта и бубрега.</a:t>
            </a:r>
          </a:p>
          <a:p>
            <a:pPr algn="just"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Levisticum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officinale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селен, љубчац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Главни састојак етарског уља је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бутифталид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који биљци даје карактеристичан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мирис, садржи и смоле, гуме,танине,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шећер, скроб и др. Користи се као 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диуретик, подстиче апетит, ублажава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грчеве. Спречава стварање камена у 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бубрегу, поспешује проток крви и </a:t>
            </a:r>
          </a:p>
          <a:p>
            <a:pPr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јача организам.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SC036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3714752"/>
            <a:ext cx="3428992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Фитопрепарати у третману бенингне хиперплазије простате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229600" cy="4752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Serenoa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repens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(енг.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Saw palmetto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Тестераста палма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Садржи масне киселине и стероле који спречавају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претварање тестостерона у дихидротестостерон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који је 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један од узрочника који доводе до хиперплазије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простате. Као дрога се користе плодови и семе.</a:t>
            </a:r>
          </a:p>
          <a:p>
            <a:pPr>
              <a:buNone/>
            </a:pPr>
            <a:endParaRPr lang="sr-Cyrl-RS" sz="1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Urtica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dioica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(Коприва)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Користе се осушен лист, корен и семе. Садржи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органске киселине, амине, флавоноиде,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каротеноиде, кумарине. </a:t>
            </a:r>
          </a:p>
          <a:p>
            <a:pPr>
              <a:buNone/>
            </a:pPr>
            <a:endParaRPr lang="sr-Cyrl-RS" sz="1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Cucurbita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pepo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(Бундева)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Уље семена бундеве садрже омега-3-масне киселине</a:t>
            </a:r>
          </a:p>
          <a:p>
            <a:pPr>
              <a:buNone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које доказано смањују хиперплазију простате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преузимање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75" y="1000108"/>
            <a:ext cx="2143125" cy="2143125"/>
          </a:xfrm>
          <a:prstGeom prst="rect">
            <a:avLst/>
          </a:prstGeom>
        </p:spPr>
      </p:pic>
      <p:pic>
        <p:nvPicPr>
          <p:cNvPr id="5" name="Picture 4" descr="преузимање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7870" y="2924944"/>
            <a:ext cx="2914650" cy="1562100"/>
          </a:xfrm>
          <a:prstGeom prst="rect">
            <a:avLst/>
          </a:prstGeom>
        </p:spPr>
      </p:pic>
      <p:pic>
        <p:nvPicPr>
          <p:cNvPr id="6" name="Picture 5" descr="2011_11_zdravlje_iz_bundeve_4228694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4643446"/>
            <a:ext cx="2643174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5256584" cy="1143000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Фитотерапија</a:t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Респираторни тракт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564904"/>
            <a:ext cx="8291264" cy="396044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Антитусици делују централно на центар за кашаљ у мозгу или периферно на месту иритације (кодеин, који је избачен због злоупотребе, морфин и други опиоиди, корен белог слеза и др.)</a:t>
            </a:r>
          </a:p>
          <a:p>
            <a:pPr algn="just">
              <a:lnSpc>
                <a:spcPct val="150000"/>
              </a:lnSpc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Антитусивни ефекат може бити и резултат садржаја слузи које делују заштитно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дисајне органе (дроге које садрже слузи);</a:t>
            </a:r>
          </a:p>
          <a:p>
            <a:pPr algn="just">
              <a:lnSpc>
                <a:spcPct val="150000"/>
              </a:lnSpc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Експекторанси подстичу и убрзавају уклањање бронхијалног секрета из дисајних путева.Такав ефекат се најчешће постиже високим садржајем сапонина у  саставу фитопрепарата (корен јагорчевине, корен сладића и др.).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8641"/>
            <a:ext cx="2915816" cy="2299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2337</Words>
  <Application>Microsoft Office PowerPoint</Application>
  <PresentationFormat>On-screen Show (4:3)</PresentationFormat>
  <Paragraphs>257</Paragraphs>
  <Slides>30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Times New Roman</vt:lpstr>
      <vt:lpstr>Office Theme</vt:lpstr>
      <vt:lpstr>CS ChemDraw Drawing</vt:lpstr>
      <vt:lpstr>PowerPoint Presentation</vt:lpstr>
      <vt:lpstr>Фитотерапија у третману обољења уринарног тракта</vt:lpstr>
      <vt:lpstr>Solidago virgaurea  (енг. Goldenrod) Златница</vt:lpstr>
      <vt:lpstr>Petroselinum crispum (енг. Parsley) Першун</vt:lpstr>
      <vt:lpstr>Juniperus communis  (енг. Common Juniper, Dwarf Juniper)  Клека</vt:lpstr>
      <vt:lpstr>Arctostaphylos uva-ursi (енг. Bearberry)  Медвеђе грожђе</vt:lpstr>
      <vt:lpstr>Мање коришћене биљке</vt:lpstr>
      <vt:lpstr>Фитопрепарати у третману бенингне хиперплазије простате</vt:lpstr>
      <vt:lpstr>Фитотерапија Респираторни тракт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Фитотерапија Кардиоваскуларни систем</vt:lpstr>
      <vt:lpstr>PowerPoint Presentation</vt:lpstr>
      <vt:lpstr>PowerPoint Presentation</vt:lpstr>
      <vt:lpstr>Дроге са кардиотоничним гликозидима</vt:lpstr>
      <vt:lpstr>Фармакокинетика кардиотоничних гликозида</vt:lpstr>
      <vt:lpstr> Нежељена дејства кардиотоничних гликозида </vt:lpstr>
      <vt:lpstr>Биљни антихипертензиви</vt:lpstr>
      <vt:lpstr> Нежељена дејства фитопрепарата на бази белог лука </vt:lpstr>
      <vt:lpstr>Лечење венске инсуфицијенције</vt:lpstr>
      <vt:lpstr>PowerPoint Presentation</vt:lpstr>
      <vt:lpstr>Фитотерапија Централни нервни систем</vt:lpstr>
      <vt:lpstr>PowerPoint Presentation</vt:lpstr>
      <vt:lpstr>PowerPoint Presentation</vt:lpstr>
      <vt:lpstr>Депресија</vt:lpstr>
      <vt:lpstr>Hyperici herba Кантарион</vt:lpstr>
      <vt:lpstr>Нежељена дејства и интеракције кантариона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уринарног тракта фитотерапијом</dc:title>
  <dc:creator>PC</dc:creator>
  <cp:lastModifiedBy>Miroslav Sovrlić</cp:lastModifiedBy>
  <cp:revision>125</cp:revision>
  <dcterms:created xsi:type="dcterms:W3CDTF">2018-05-16T10:31:38Z</dcterms:created>
  <dcterms:modified xsi:type="dcterms:W3CDTF">2022-11-06T08:42:26Z</dcterms:modified>
</cp:coreProperties>
</file>